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 varScale="1">
        <p:scale>
          <a:sx n="66" d="100"/>
          <a:sy n="66" d="100"/>
        </p:scale>
        <p:origin x="24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2021-02-19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2021-02-19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9080" y="2930450"/>
            <a:ext cx="5652628" cy="2658789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샤또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오브리옹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2017 (Chateau Haut </a:t>
            </a:r>
            <a:r>
              <a:rPr lang="en-US" altLang="ko-KR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Brion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Pessac </a:t>
            </a:r>
            <a:r>
              <a:rPr lang="en-US" altLang="ko-KR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Leognan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AOC 1</a:t>
            </a:r>
            <a:r>
              <a:rPr lang="en-US" altLang="ko-KR" sz="1000" b="1" baseline="30000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GCC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Merlot 53%, Cabernet Sauvignon 40.7%, Cabernet Franc  6.3%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검은 힌트의 매우 진한 보랏빛 레드  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신선한 블랙 베리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블랙 커런트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다크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초콜릿 등의 복합적인 과실 아로마</a:t>
            </a:r>
            <a:endParaRPr lang="en-US" altLang="ko-KR" sz="1000" b="1" dirty="0" smtClean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세련되면서도 잘 익은 촘촘한 타닌의 구성</a:t>
            </a:r>
            <a:endParaRPr lang="en-US" altLang="ko-KR" sz="1000" b="1" dirty="0" smtClean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길고 향긋한 여운의 풀 바디 </a:t>
            </a:r>
            <a:endParaRPr lang="en-US" altLang="ko-KR" sz="1000" b="1" dirty="0" smtClean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18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개월 뉴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프렌치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오크 숙성 후 출하</a:t>
            </a:r>
            <a:endParaRPr lang="en-US" altLang="ko-KR" sz="1000" b="1" dirty="0" smtClean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endParaRPr lang="en-US" altLang="ko-KR" sz="1000" b="1" dirty="0" smtClean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 smtClean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</a:t>
            </a: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POINT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평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프랑스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등급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5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대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샤또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매력적인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BOTTLE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의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페삭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레오냥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AOC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4" name="Rectangle 176">
            <a:extLst>
              <a:ext uri="{FF2B5EF4-FFF2-40B4-BE49-F238E27FC236}">
                <a16:creationId xmlns:a16="http://schemas.microsoft.com/office/drawing/2014/main" id="{89372049-4609-4D9C-B764-4FFAF17D7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35633" y="1628800"/>
            <a:ext cx="5664859" cy="118813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latinLnBrk="0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>
              <a:buNone/>
            </a:pPr>
            <a:r>
              <a:rPr lang="en-US" altLang="ko-KR" sz="1000" b="1" dirty="0" smtClean="0">
                <a:latin typeface="+mn-ea"/>
                <a:ea typeface="+mn-ea"/>
              </a:rPr>
              <a:t>1855</a:t>
            </a:r>
            <a:r>
              <a:rPr lang="ko-KR" altLang="en-US" sz="1000" b="1" dirty="0" smtClean="0">
                <a:latin typeface="+mn-ea"/>
                <a:ea typeface="+mn-ea"/>
              </a:rPr>
              <a:t>년 </a:t>
            </a:r>
            <a:r>
              <a:rPr lang="en-US" altLang="ko-KR" sz="1000" b="1" dirty="0" smtClean="0">
                <a:latin typeface="+mn-ea"/>
                <a:ea typeface="+mn-ea"/>
              </a:rPr>
              <a:t>61</a:t>
            </a:r>
            <a:r>
              <a:rPr lang="ko-KR" altLang="en-US" sz="1000" b="1" dirty="0" smtClean="0">
                <a:latin typeface="+mn-ea"/>
                <a:ea typeface="+mn-ea"/>
              </a:rPr>
              <a:t>개 </a:t>
            </a:r>
            <a:r>
              <a:rPr lang="ko-KR" altLang="en-US" sz="1000" b="1" dirty="0" err="1" smtClean="0">
                <a:latin typeface="+mn-ea"/>
                <a:ea typeface="+mn-ea"/>
              </a:rPr>
              <a:t>샤또의</a:t>
            </a:r>
            <a:r>
              <a:rPr lang="ko-KR" altLang="en-US" sz="1000" b="1" dirty="0" smtClean="0">
                <a:latin typeface="+mn-ea"/>
                <a:ea typeface="+mn-ea"/>
              </a:rPr>
              <a:t> 등급 선정 시에 </a:t>
            </a:r>
            <a:r>
              <a:rPr lang="en-US" altLang="ko-KR" sz="1000" b="1" dirty="0" smtClean="0">
                <a:latin typeface="+mn-ea"/>
                <a:ea typeface="+mn-ea"/>
              </a:rPr>
              <a:t>1</a:t>
            </a:r>
            <a:r>
              <a:rPr lang="ko-KR" altLang="en-US" sz="1000" b="1" dirty="0" smtClean="0">
                <a:latin typeface="+mn-ea"/>
                <a:ea typeface="+mn-ea"/>
              </a:rPr>
              <a:t>등급 와인들이 </a:t>
            </a:r>
            <a:r>
              <a:rPr lang="ko-KR" altLang="en-US" sz="1000" b="1" dirty="0" err="1" smtClean="0">
                <a:latin typeface="+mn-ea"/>
                <a:ea typeface="+mn-ea"/>
              </a:rPr>
              <a:t>메독</a:t>
            </a:r>
            <a:r>
              <a:rPr lang="ko-KR" altLang="en-US" sz="1000" b="1" dirty="0" smtClean="0">
                <a:latin typeface="+mn-ea"/>
                <a:ea typeface="+mn-ea"/>
              </a:rPr>
              <a:t> 지구에 분포해 있었던 것에 반해 </a:t>
            </a:r>
            <a:endParaRPr lang="en-US" altLang="ko-KR" sz="1000" b="1" dirty="0" smtClean="0">
              <a:latin typeface="+mn-ea"/>
              <a:ea typeface="+mn-ea"/>
            </a:endParaRPr>
          </a:p>
          <a:p>
            <a:pPr>
              <a:buNone/>
            </a:pPr>
            <a:r>
              <a:rPr lang="en-US" altLang="ko-KR" sz="1000" b="1" dirty="0" smtClean="0">
                <a:latin typeface="+mn-ea"/>
                <a:ea typeface="+mn-ea"/>
              </a:rPr>
              <a:t>Graves(</a:t>
            </a:r>
            <a:r>
              <a:rPr lang="ko-KR" altLang="en-US" sz="1000" b="1" dirty="0" err="1" smtClean="0">
                <a:latin typeface="+mn-ea"/>
                <a:ea typeface="+mn-ea"/>
              </a:rPr>
              <a:t>그라브</a:t>
            </a:r>
            <a:r>
              <a:rPr lang="en-US" altLang="ko-KR" sz="1000" b="1" dirty="0" smtClean="0">
                <a:latin typeface="+mn-ea"/>
                <a:ea typeface="+mn-ea"/>
              </a:rPr>
              <a:t>) </a:t>
            </a:r>
            <a:r>
              <a:rPr lang="ko-KR" altLang="en-US" sz="1000" b="1" dirty="0" smtClean="0">
                <a:latin typeface="+mn-ea"/>
                <a:ea typeface="+mn-ea"/>
              </a:rPr>
              <a:t>지역의 유일한 와인으로 다른 </a:t>
            </a:r>
            <a:r>
              <a:rPr lang="en-US" altLang="ko-KR" sz="1000" b="1" dirty="0" smtClean="0">
                <a:latin typeface="+mn-ea"/>
                <a:ea typeface="+mn-ea"/>
              </a:rPr>
              <a:t>1</a:t>
            </a:r>
            <a:r>
              <a:rPr lang="ko-KR" altLang="en-US" sz="1000" b="1" dirty="0" smtClean="0">
                <a:latin typeface="+mn-ea"/>
                <a:ea typeface="+mn-ea"/>
              </a:rPr>
              <a:t>등급 와인들과 달리 높은 </a:t>
            </a:r>
            <a:r>
              <a:rPr lang="ko-KR" altLang="en-US" sz="1000" b="1" dirty="0" err="1" smtClean="0">
                <a:latin typeface="+mn-ea"/>
                <a:ea typeface="+mn-ea"/>
              </a:rPr>
              <a:t>멜롯의</a:t>
            </a:r>
            <a:r>
              <a:rPr lang="ko-KR" altLang="en-US" sz="1000" b="1" dirty="0" smtClean="0">
                <a:latin typeface="+mn-ea"/>
                <a:ea typeface="+mn-ea"/>
              </a:rPr>
              <a:t> 비율로 </a:t>
            </a:r>
            <a:endParaRPr lang="en-US" altLang="ko-KR" sz="1000" b="1" dirty="0" smtClean="0">
              <a:latin typeface="+mn-ea"/>
              <a:ea typeface="+mn-ea"/>
            </a:endParaRPr>
          </a:p>
          <a:p>
            <a:pPr>
              <a:buNone/>
            </a:pPr>
            <a:r>
              <a:rPr lang="ko-KR" altLang="en-US" sz="1000" b="1" dirty="0" smtClean="0">
                <a:latin typeface="+mn-ea"/>
                <a:ea typeface="+mn-ea"/>
              </a:rPr>
              <a:t>상당한 수준의 품질을 보여주며</a:t>
            </a:r>
            <a:r>
              <a:rPr lang="en-US" altLang="ko-KR" sz="1000" b="1" dirty="0" smtClean="0">
                <a:latin typeface="+mn-ea"/>
                <a:ea typeface="+mn-ea"/>
              </a:rPr>
              <a:t>, </a:t>
            </a:r>
            <a:r>
              <a:rPr lang="en-US" altLang="ko-KR" sz="1000" b="1" dirty="0" smtClean="0">
                <a:latin typeface="+mn-ea"/>
                <a:ea typeface="+mn-ea"/>
                <a:cs typeface="Arial" panose="020B0604020202020204" pitchFamily="34" charset="0"/>
              </a:rPr>
              <a:t>1987</a:t>
            </a:r>
            <a:r>
              <a:rPr lang="ko-KR" altLang="en-US" sz="1000" b="1" dirty="0" smtClean="0">
                <a:latin typeface="+mn-ea"/>
                <a:ea typeface="+mn-ea"/>
                <a:cs typeface="Arial" panose="020B0604020202020204" pitchFamily="34" charset="0"/>
              </a:rPr>
              <a:t>년에 </a:t>
            </a:r>
            <a:r>
              <a:rPr lang="ko-KR" altLang="en-US" sz="1000" b="1" dirty="0" err="1" smtClean="0">
                <a:latin typeface="+mn-ea"/>
                <a:ea typeface="+mn-ea"/>
                <a:cs typeface="Arial" panose="020B0604020202020204" pitchFamily="34" charset="0"/>
              </a:rPr>
              <a:t>그라브에서</a:t>
            </a:r>
            <a:r>
              <a:rPr lang="ko-KR" altLang="en-US" sz="1000" b="1" dirty="0" smtClean="0">
                <a:latin typeface="+mn-ea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 smtClean="0">
                <a:latin typeface="+mn-ea"/>
                <a:ea typeface="+mn-ea"/>
                <a:cs typeface="Arial" panose="020B0604020202020204" pitchFamily="34" charset="0"/>
              </a:rPr>
              <a:t>Pessac </a:t>
            </a:r>
            <a:r>
              <a:rPr lang="en-US" altLang="ko-KR" sz="1000" b="1" dirty="0" err="1" smtClean="0">
                <a:latin typeface="+mn-ea"/>
                <a:ea typeface="+mn-ea"/>
                <a:cs typeface="Arial" panose="020B0604020202020204" pitchFamily="34" charset="0"/>
              </a:rPr>
              <a:t>Leognan</a:t>
            </a:r>
            <a:r>
              <a:rPr lang="en-US" altLang="ko-KR" sz="1000" b="1" dirty="0" smtClean="0">
                <a:latin typeface="+mn-ea"/>
                <a:ea typeface="+mn-ea"/>
                <a:cs typeface="Arial" panose="020B0604020202020204" pitchFamily="34" charset="0"/>
              </a:rPr>
              <a:t>(</a:t>
            </a:r>
            <a:r>
              <a:rPr lang="ko-KR" altLang="en-US" sz="1000" b="1" dirty="0" err="1" smtClean="0">
                <a:latin typeface="+mn-ea"/>
                <a:ea typeface="+mn-ea"/>
                <a:cs typeface="Arial" panose="020B0604020202020204" pitchFamily="34" charset="0"/>
              </a:rPr>
              <a:t>페삭</a:t>
            </a:r>
            <a:r>
              <a:rPr lang="ko-KR" altLang="en-US" sz="1000" b="1" dirty="0" smtClean="0">
                <a:latin typeface="+mn-ea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 smtClean="0">
                <a:latin typeface="+mn-ea"/>
                <a:ea typeface="+mn-ea"/>
                <a:cs typeface="Arial" panose="020B0604020202020204" pitchFamily="34" charset="0"/>
              </a:rPr>
              <a:t>레오냥</a:t>
            </a:r>
            <a:r>
              <a:rPr lang="en-US" altLang="ko-KR" sz="1000" b="1" dirty="0" smtClean="0">
                <a:latin typeface="+mn-ea"/>
                <a:ea typeface="+mn-ea"/>
                <a:cs typeface="Arial" panose="020B0604020202020204" pitchFamily="34" charset="0"/>
              </a:rPr>
              <a:t>)</a:t>
            </a:r>
            <a:r>
              <a:rPr lang="ko-KR" altLang="en-US" sz="1000" b="1" dirty="0" smtClean="0">
                <a:latin typeface="+mn-ea"/>
                <a:ea typeface="+mn-ea"/>
                <a:cs typeface="Arial" panose="020B0604020202020204" pitchFamily="34" charset="0"/>
              </a:rPr>
              <a:t>이 </a:t>
            </a:r>
            <a:endParaRPr lang="en-US" altLang="ko-KR" sz="1000" b="1" dirty="0" smtClean="0">
              <a:latin typeface="+mn-ea"/>
              <a:ea typeface="+mn-ea"/>
              <a:cs typeface="Arial" panose="020B0604020202020204" pitchFamily="34" charset="0"/>
            </a:endParaRPr>
          </a:p>
          <a:p>
            <a:pPr>
              <a:buNone/>
            </a:pPr>
            <a:r>
              <a:rPr lang="ko-KR" altLang="en-US" sz="1000" b="1" dirty="0" smtClean="0">
                <a:latin typeface="+mn-ea"/>
                <a:ea typeface="+mn-ea"/>
                <a:cs typeface="Arial" panose="020B0604020202020204" pitchFamily="34" charset="0"/>
              </a:rPr>
              <a:t>독립되면서 해당 </a:t>
            </a:r>
            <a:r>
              <a:rPr lang="en-US" altLang="ko-KR" sz="1000" b="1" dirty="0" smtClean="0">
                <a:latin typeface="+mn-ea"/>
                <a:ea typeface="+mn-ea"/>
                <a:cs typeface="Arial" panose="020B0604020202020204" pitchFamily="34" charset="0"/>
              </a:rPr>
              <a:t>AOC(</a:t>
            </a:r>
            <a:r>
              <a:rPr lang="ko-KR" altLang="en-US" sz="1000" b="1" dirty="0" smtClean="0">
                <a:latin typeface="+mn-ea"/>
                <a:ea typeface="+mn-ea"/>
                <a:cs typeface="Arial" panose="020B0604020202020204" pitchFamily="34" charset="0"/>
              </a:rPr>
              <a:t>원산지 명칭 통제</a:t>
            </a:r>
            <a:r>
              <a:rPr lang="en-US" altLang="ko-KR" sz="1000" b="1" dirty="0" smtClean="0">
                <a:latin typeface="+mn-ea"/>
                <a:ea typeface="+mn-ea"/>
                <a:cs typeface="Arial" panose="020B0604020202020204" pitchFamily="34" charset="0"/>
              </a:rPr>
              <a:t>,</a:t>
            </a:r>
            <a:r>
              <a:rPr lang="ko-KR" altLang="en-US" sz="1000" b="1" dirty="0" smtClean="0">
                <a:latin typeface="+mn-ea"/>
                <a:ea typeface="+mn-ea"/>
                <a:cs typeface="Arial" panose="020B0604020202020204" pitchFamily="34" charset="0"/>
              </a:rPr>
              <a:t> 분류명</a:t>
            </a:r>
            <a:r>
              <a:rPr lang="en-US" altLang="ko-KR" sz="1000" b="1" dirty="0" smtClean="0">
                <a:latin typeface="+mn-ea"/>
                <a:ea typeface="+mn-ea"/>
                <a:cs typeface="Arial" panose="020B0604020202020204" pitchFamily="34" charset="0"/>
              </a:rPr>
              <a:t>)</a:t>
            </a:r>
            <a:r>
              <a:rPr lang="ko-KR" altLang="en-US" sz="1000" b="1" dirty="0" smtClean="0">
                <a:latin typeface="+mn-ea"/>
                <a:ea typeface="+mn-ea"/>
                <a:cs typeface="Arial" panose="020B0604020202020204" pitchFamily="34" charset="0"/>
              </a:rPr>
              <a:t>를 사용합니다</a:t>
            </a:r>
            <a:r>
              <a:rPr lang="en-US" altLang="ko-KR" sz="1000" b="1" dirty="0" smtClean="0">
                <a:latin typeface="+mn-ea"/>
                <a:ea typeface="+mn-ea"/>
                <a:cs typeface="Arial" panose="020B0604020202020204" pitchFamily="34" charset="0"/>
              </a:rPr>
              <a:t>.</a:t>
            </a:r>
            <a:endParaRPr lang="ko-KR" altLang="en-US" sz="1000" b="1" dirty="0">
              <a:latin typeface="+mn-ea"/>
              <a:ea typeface="+mn-ea"/>
              <a:cs typeface="Arial" panose="020B0604020202020204" pitchFamily="34" charset="0"/>
            </a:endParaRP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16" name="Rectangle 176">
            <a:extLst>
              <a:ext uri="{FF2B5EF4-FFF2-40B4-BE49-F238E27FC236}">
                <a16:creationId xmlns:a16="http://schemas.microsoft.com/office/drawing/2014/main" id="{5EB594BF-B138-4BE2-9514-564CF599FC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1676" y="5805263"/>
            <a:ext cx="5648816" cy="678043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 smtClean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Awards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JS 98, DC 97, RP 97, WE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97-99,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WS 96, JD 93, 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1765"/>
          <a:stretch/>
        </p:blipFill>
        <p:spPr>
          <a:xfrm>
            <a:off x="971113" y="1423256"/>
            <a:ext cx="1332994" cy="4721028"/>
          </a:xfrm>
          <a:prstGeom prst="rect">
            <a:avLst/>
          </a:prstGeom>
        </p:spPr>
      </p:pic>
      <p:sp>
        <p:nvSpPr>
          <p:cNvPr id="8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63" y="6006735"/>
            <a:ext cx="2664294" cy="573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cap="all" dirty="0" smtClean="0">
                <a:latin typeface="+mj-lt"/>
                <a:ea typeface="+mj-ea"/>
                <a:cs typeface="+mj-cs"/>
              </a:rPr>
              <a:t>프랑스 </a:t>
            </a:r>
            <a:r>
              <a:rPr lang="ko-KR" altLang="en-US" sz="1200" b="1" cap="all" dirty="0" err="1" smtClean="0">
                <a:latin typeface="+mj-lt"/>
                <a:ea typeface="+mj-ea"/>
                <a:cs typeface="+mj-cs"/>
              </a:rPr>
              <a:t>그랑크뤼</a:t>
            </a:r>
            <a:r>
              <a:rPr lang="ko-KR" altLang="en-US" sz="1200" b="1" cap="all" dirty="0" smtClean="0">
                <a:latin typeface="+mj-lt"/>
                <a:ea typeface="+mj-ea"/>
                <a:cs typeface="+mj-cs"/>
              </a:rPr>
              <a:t> </a:t>
            </a:r>
            <a:r>
              <a:rPr lang="en-US" altLang="ko-KR" sz="1200" b="1" cap="all" dirty="0" smtClean="0">
                <a:latin typeface="+mj-lt"/>
                <a:ea typeface="+mj-ea"/>
                <a:cs typeface="+mj-cs"/>
              </a:rPr>
              <a:t>1</a:t>
            </a:r>
            <a:r>
              <a:rPr lang="ko-KR" altLang="en-US" sz="1200" b="1" cap="all" dirty="0" smtClean="0">
                <a:latin typeface="+mj-lt"/>
                <a:ea typeface="+mj-ea"/>
                <a:cs typeface="+mj-cs"/>
              </a:rPr>
              <a:t>등급 </a:t>
            </a:r>
            <a:r>
              <a:rPr lang="en-US" altLang="ko-KR" sz="1200" b="1" cap="all" dirty="0" smtClean="0">
                <a:latin typeface="+mj-lt"/>
                <a:ea typeface="+mj-ea"/>
                <a:cs typeface="+mj-cs"/>
              </a:rPr>
              <a:t>5</a:t>
            </a:r>
            <a:r>
              <a:rPr lang="ko-KR" altLang="en-US" sz="1200" b="1" cap="all" dirty="0" smtClean="0">
                <a:latin typeface="+mj-lt"/>
                <a:ea typeface="+mj-ea"/>
                <a:cs typeface="+mj-cs"/>
              </a:rPr>
              <a:t>대 </a:t>
            </a:r>
            <a:r>
              <a:rPr lang="ko-KR" altLang="en-US" sz="1200" b="1" cap="all" dirty="0" err="1" smtClean="0">
                <a:latin typeface="+mj-lt"/>
                <a:ea typeface="+mj-ea"/>
                <a:cs typeface="+mj-cs"/>
              </a:rPr>
              <a:t>샤또</a:t>
            </a:r>
            <a:endParaRPr lang="en-US" altLang="ko-KR" sz="1200" b="1" i="0" cap="all" dirty="0">
              <a:effectLst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1423</TotalTime>
  <Words>192</Words>
  <Application>Microsoft Office PowerPoint</Application>
  <PresentationFormat>화면 슬라이드 쇼(4:3)</PresentationFormat>
  <Paragraphs>21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굴림</vt:lpstr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jungyongjae</cp:lastModifiedBy>
  <cp:revision>120</cp:revision>
  <dcterms:created xsi:type="dcterms:W3CDTF">2020-04-23T09:45:11Z</dcterms:created>
  <dcterms:modified xsi:type="dcterms:W3CDTF">2021-02-19T08:52:24Z</dcterms:modified>
</cp:coreProperties>
</file>