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2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2021-02-19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2021-02-19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4" y="3140967"/>
            <a:ext cx="5652628" cy="2592289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무똥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로칠드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(Chateau Mouton Rothschild)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Pauillac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AOC 1</a:t>
            </a:r>
            <a:r>
              <a:rPr lang="en-US" altLang="ko-KR" sz="1000" b="1" baseline="300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GCC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Cabernet Sauvignon 90%, Merlot 9%, Cabernet Franc  1%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보랏빛 힌트의 레드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자두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체리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커런트외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복합적인 과실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진하지만 완벽하게 다듬어진 고운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세련된 오크 향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길고 향긋한 여운의 풀 바디 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등급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중 마니아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셀렉션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위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633" y="1196751"/>
            <a:ext cx="5664859" cy="18722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프랑스 </a:t>
            </a:r>
            <a:r>
              <a:rPr lang="ko-KR" altLang="en-US" sz="1000" b="1" dirty="0" err="1" smtClean="0">
                <a:latin typeface="+mn-ea"/>
                <a:ea typeface="+mn-ea"/>
              </a:rPr>
              <a:t>보르도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그랑크뤼</a:t>
            </a:r>
            <a:r>
              <a:rPr lang="ko-KR" altLang="en-US" sz="1000" b="1" dirty="0" smtClean="0">
                <a:latin typeface="+mn-ea"/>
                <a:ea typeface="+mn-ea"/>
              </a:rPr>
              <a:t> 가운데 현재 </a:t>
            </a:r>
            <a:r>
              <a:rPr lang="en-US" altLang="ko-KR" sz="1000" b="1" dirty="0" smtClean="0">
                <a:latin typeface="+mn-ea"/>
                <a:ea typeface="+mn-ea"/>
              </a:rPr>
              <a:t>1</a:t>
            </a:r>
            <a:r>
              <a:rPr lang="ko-KR" altLang="en-US" sz="1000" b="1" dirty="0" smtClean="0">
                <a:latin typeface="+mn-ea"/>
                <a:ea typeface="+mn-ea"/>
              </a:rPr>
              <a:t>등급 </a:t>
            </a:r>
            <a:r>
              <a:rPr lang="en-US" altLang="ko-KR" sz="1000" b="1" dirty="0" smtClean="0">
                <a:latin typeface="+mn-ea"/>
                <a:ea typeface="+mn-ea"/>
              </a:rPr>
              <a:t>5</a:t>
            </a:r>
            <a:r>
              <a:rPr lang="ko-KR" altLang="en-US" sz="1000" b="1" dirty="0" smtClean="0">
                <a:latin typeface="+mn-ea"/>
                <a:ea typeface="+mn-ea"/>
              </a:rPr>
              <a:t>대 </a:t>
            </a:r>
            <a:r>
              <a:rPr lang="ko-KR" altLang="en-US" sz="1000" b="1" dirty="0" err="1" smtClean="0">
                <a:latin typeface="+mn-ea"/>
                <a:ea typeface="+mn-ea"/>
              </a:rPr>
              <a:t>샤또</a:t>
            </a:r>
            <a:r>
              <a:rPr lang="ko-KR" altLang="en-US" sz="1000" b="1" dirty="0" smtClean="0">
                <a:latin typeface="+mn-ea"/>
                <a:ea typeface="+mn-ea"/>
              </a:rPr>
              <a:t> 중에 </a:t>
            </a:r>
            <a:r>
              <a:rPr lang="en-US" altLang="ko-KR" sz="1000" b="1" dirty="0" smtClean="0">
                <a:latin typeface="+mn-ea"/>
                <a:ea typeface="+mn-ea"/>
              </a:rPr>
              <a:t>1855</a:t>
            </a:r>
            <a:r>
              <a:rPr lang="ko-KR" altLang="en-US" sz="1000" b="1" dirty="0" smtClean="0">
                <a:latin typeface="+mn-ea"/>
                <a:ea typeface="+mn-ea"/>
              </a:rPr>
              <a:t>년 </a:t>
            </a:r>
            <a:r>
              <a:rPr lang="en-US" altLang="ko-KR" sz="1000" b="1" dirty="0" smtClean="0">
                <a:latin typeface="+mn-ea"/>
                <a:ea typeface="+mn-ea"/>
              </a:rPr>
              <a:t>61</a:t>
            </a:r>
            <a:r>
              <a:rPr lang="ko-KR" altLang="en-US" sz="1000" b="1" dirty="0" smtClean="0">
                <a:latin typeface="+mn-ea"/>
                <a:ea typeface="+mn-ea"/>
              </a:rPr>
              <a:t>개 </a:t>
            </a:r>
            <a:r>
              <a:rPr lang="ko-KR" altLang="en-US" sz="1000" b="1" dirty="0" err="1" smtClean="0">
                <a:latin typeface="+mn-ea"/>
                <a:ea typeface="+mn-ea"/>
              </a:rPr>
              <a:t>샤또의</a:t>
            </a:r>
            <a:r>
              <a:rPr lang="ko-KR" altLang="en-US" sz="1000" b="1" dirty="0" smtClean="0">
                <a:latin typeface="+mn-ea"/>
                <a:ea typeface="+mn-ea"/>
              </a:rPr>
              <a:t> 등급 선정 시에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포함되지 않았다가 추가로 포함된 유일한 </a:t>
            </a:r>
            <a:r>
              <a:rPr lang="en-US" altLang="ko-KR" sz="1000" b="1" dirty="0" smtClean="0">
                <a:latin typeface="+mn-ea"/>
                <a:ea typeface="+mn-ea"/>
              </a:rPr>
              <a:t>1</a:t>
            </a:r>
            <a:r>
              <a:rPr lang="ko-KR" altLang="en-US" sz="1000" b="1" dirty="0" smtClean="0">
                <a:latin typeface="+mn-ea"/>
                <a:ea typeface="+mn-ea"/>
              </a:rPr>
              <a:t>등급 와인으로 매년 세계 각지의 유명 화가 등의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그림을 라벨로 사용하여 화려한 컬렉션을 자랑하는 유명 와인입니다</a:t>
            </a:r>
            <a:r>
              <a:rPr lang="en-US" altLang="ko-KR" sz="1000" b="1" dirty="0" smtClean="0">
                <a:latin typeface="+mn-ea"/>
                <a:ea typeface="+mn-ea"/>
              </a:rPr>
              <a:t>.</a:t>
            </a: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2017</a:t>
            </a:r>
            <a:r>
              <a:rPr lang="ko-KR" altLang="en-US" sz="1000" b="1" dirty="0" smtClean="0">
                <a:latin typeface="+mn-ea"/>
                <a:ea typeface="+mn-ea"/>
              </a:rPr>
              <a:t>년 </a:t>
            </a:r>
            <a:r>
              <a:rPr lang="ko-KR" altLang="en-US" sz="1000" b="1" dirty="0" err="1" smtClean="0">
                <a:latin typeface="+mn-ea"/>
                <a:ea typeface="+mn-ea"/>
              </a:rPr>
              <a:t>빈티지는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en-US" altLang="ko-KR" sz="1000" b="1" dirty="0" smtClean="0">
                <a:latin typeface="+mn-ea"/>
                <a:ea typeface="+mn-ea"/>
              </a:rPr>
              <a:t>1943</a:t>
            </a:r>
            <a:r>
              <a:rPr lang="ko-KR" altLang="en-US" sz="1000" b="1" dirty="0" smtClean="0">
                <a:latin typeface="+mn-ea"/>
                <a:ea typeface="+mn-ea"/>
              </a:rPr>
              <a:t>년 출생한  프랑스 예술가 </a:t>
            </a:r>
            <a:r>
              <a:rPr lang="ko-KR" altLang="en-US" sz="1000" b="1" dirty="0" err="1" smtClean="0">
                <a:latin typeface="+mn-ea"/>
                <a:ea typeface="+mn-ea"/>
              </a:rPr>
              <a:t>아네트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메사제가</a:t>
            </a:r>
            <a:r>
              <a:rPr lang="ko-KR" altLang="en-US" sz="1000" b="1" dirty="0" smtClean="0">
                <a:latin typeface="+mn-ea"/>
                <a:ea typeface="+mn-ea"/>
              </a:rPr>
              <a:t> 디자인 하였고</a:t>
            </a:r>
            <a:r>
              <a:rPr lang="en-US" altLang="ko-KR" sz="1000" b="1" dirty="0" smtClean="0">
                <a:latin typeface="+mn-ea"/>
                <a:ea typeface="+mn-ea"/>
              </a:rPr>
              <a:t>,</a:t>
            </a: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우리가 일상적으로 보는 물체</a:t>
            </a:r>
            <a:r>
              <a:rPr lang="en-US" altLang="ko-KR" sz="1000" b="1" dirty="0" smtClean="0">
                <a:latin typeface="+mn-ea"/>
                <a:ea typeface="+mn-ea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</a:rPr>
              <a:t>모양</a:t>
            </a:r>
            <a:r>
              <a:rPr lang="en-US" altLang="ko-KR" sz="1000" b="1" dirty="0" smtClean="0">
                <a:latin typeface="+mn-ea"/>
                <a:ea typeface="+mn-ea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</a:rPr>
              <a:t>단어들을 사용 또 다른 세계를 창조한 </a:t>
            </a:r>
            <a:r>
              <a:rPr lang="en-US" altLang="ko-KR" sz="1000" b="1" dirty="0" smtClean="0">
                <a:latin typeface="+mn-ea"/>
                <a:ea typeface="+mn-ea"/>
              </a:rPr>
              <a:t>“</a:t>
            </a:r>
            <a:r>
              <a:rPr lang="ko-KR" altLang="en-US" sz="1000" b="1" dirty="0" smtClean="0">
                <a:latin typeface="+mn-ea"/>
                <a:ea typeface="+mn-ea"/>
              </a:rPr>
              <a:t>할렐루야</a:t>
            </a:r>
            <a:r>
              <a:rPr lang="en-US" altLang="ko-KR" sz="1000" b="1" dirty="0" smtClean="0">
                <a:latin typeface="+mn-ea"/>
                <a:ea typeface="+mn-ea"/>
              </a:rPr>
              <a:t>”</a:t>
            </a:r>
            <a:r>
              <a:rPr lang="ko-KR" altLang="en-US" sz="1000" b="1" dirty="0" smtClean="0">
                <a:latin typeface="+mn-ea"/>
                <a:ea typeface="+mn-ea"/>
              </a:rPr>
              <a:t>라는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작품을 담고 있습니다</a:t>
            </a:r>
            <a:r>
              <a:rPr lang="en-US" altLang="ko-KR" sz="1000" b="1" dirty="0" smtClean="0">
                <a:latin typeface="+mn-ea"/>
                <a:ea typeface="+mn-ea"/>
              </a:rPr>
              <a:t>. </a:t>
            </a: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현실적이면서도 상징적인 두 가지 관점에서 접근하여</a:t>
            </a:r>
            <a:r>
              <a:rPr lang="en-US" altLang="ko-KR" sz="1000" b="1" dirty="0" smtClean="0">
                <a:latin typeface="+mn-ea"/>
                <a:ea typeface="+mn-ea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</a:rPr>
              <a:t>성경에서 찬송하는 </a:t>
            </a:r>
            <a:r>
              <a:rPr lang="en-US" altLang="ko-KR" sz="1000" b="1" dirty="0" smtClean="0">
                <a:latin typeface="+mn-ea"/>
                <a:ea typeface="+mn-ea"/>
              </a:rPr>
              <a:t>2</a:t>
            </a:r>
            <a:r>
              <a:rPr lang="ko-KR" altLang="en-US" sz="1000" b="1" dirty="0" smtClean="0">
                <a:latin typeface="+mn-ea"/>
                <a:ea typeface="+mn-ea"/>
              </a:rPr>
              <a:t>가지 미덕인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젖</a:t>
            </a:r>
            <a:r>
              <a:rPr lang="en-US" altLang="ko-KR" sz="1000" b="1" dirty="0" smtClean="0">
                <a:latin typeface="+mn-ea"/>
                <a:ea typeface="+mn-ea"/>
              </a:rPr>
              <a:t>(Milk)</a:t>
            </a:r>
            <a:r>
              <a:rPr lang="ko-KR" altLang="en-US" sz="1000" b="1" dirty="0" smtClean="0">
                <a:latin typeface="+mn-ea"/>
                <a:ea typeface="+mn-ea"/>
              </a:rPr>
              <a:t>와 와인을 결합하여 예술로 형상화 한 것입니다</a:t>
            </a:r>
            <a:r>
              <a:rPr lang="en-US" altLang="ko-KR" sz="1000" b="1" dirty="0" smtClean="0">
                <a:latin typeface="+mn-ea"/>
                <a:ea typeface="+mn-ea"/>
              </a:rPr>
              <a:t>. 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805263"/>
            <a:ext cx="5648816" cy="6780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RP 96+, WS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96,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JS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99,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 97-99, DC 96, JD 96, Vinous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95,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95-97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3" r="12773"/>
          <a:stretch/>
        </p:blipFill>
        <p:spPr>
          <a:xfrm>
            <a:off x="889116" y="1093250"/>
            <a:ext cx="1496987" cy="4928420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40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그랑크뤼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1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등급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5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대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샤또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1409</TotalTime>
  <Words>235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121</cp:revision>
  <dcterms:created xsi:type="dcterms:W3CDTF">2020-04-23T09:45:11Z</dcterms:created>
  <dcterms:modified xsi:type="dcterms:W3CDTF">2021-02-19T08:54:24Z</dcterms:modified>
</cp:coreProperties>
</file>